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74" r:id="rId5"/>
    <p:sldId id="260" r:id="rId6"/>
    <p:sldId id="259" r:id="rId7"/>
    <p:sldId id="264" r:id="rId8"/>
    <p:sldId id="273" r:id="rId9"/>
    <p:sldId id="265" r:id="rId10"/>
    <p:sldId id="275" r:id="rId11"/>
    <p:sldId id="261" r:id="rId12"/>
    <p:sldId id="262" r:id="rId13"/>
    <p:sldId id="267" r:id="rId14"/>
    <p:sldId id="272" r:id="rId15"/>
    <p:sldId id="268" r:id="rId16"/>
    <p:sldId id="266" r:id="rId17"/>
    <p:sldId id="271" r:id="rId18"/>
    <p:sldId id="269" r:id="rId19"/>
    <p:sldId id="270" r:id="rId20"/>
    <p:sldId id="263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AF5467-0AB9-4A42-85F7-C0EE03E92D65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A34240-C0BD-4D20-8474-08D06DEC3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47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678DBCC-5DC2-4001-8FEE-3F44DB195DE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51BB68-AA37-497A-A6EC-8DF481893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3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1BB68-AA37-497A-A6EC-8DF4818930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16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1BB68-AA37-497A-A6EC-8DF4818930A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900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1BB68-AA37-497A-A6EC-8DF4818930A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51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1BB68-AA37-497A-A6EC-8DF4818930A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105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1BB68-AA37-497A-A6EC-8DF4818930A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76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1BB68-AA37-497A-A6EC-8DF4818930A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225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1BB68-AA37-497A-A6EC-8DF4818930A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071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1BB68-AA37-497A-A6EC-8DF4818930A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131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1BB68-AA37-497A-A6EC-8DF4818930A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313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1BB68-AA37-497A-A6EC-8DF4818930A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39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1BB68-AA37-497A-A6EC-8DF4818930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02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1BB68-AA37-497A-A6EC-8DF4818930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16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1BB68-AA37-497A-A6EC-8DF4818930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32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1BB68-AA37-497A-A6EC-8DF4818930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89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1BB68-AA37-497A-A6EC-8DF4818930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29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1BB68-AA37-497A-A6EC-8DF4818930A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63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1BB68-AA37-497A-A6EC-8DF4818930A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74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1BB68-AA37-497A-A6EC-8DF4818930A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94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74E3-2CF4-4348-88DF-A77BDF7214A2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FD0-9E49-4827-9269-7E2FA20A4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74E3-2CF4-4348-88DF-A77BDF7214A2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FD0-9E49-4827-9269-7E2FA20A4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74E3-2CF4-4348-88DF-A77BDF7214A2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FD0-9E49-4827-9269-7E2FA20A4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74E3-2CF4-4348-88DF-A77BDF7214A2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FD0-9E49-4827-9269-7E2FA20A4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74E3-2CF4-4348-88DF-A77BDF7214A2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FD0-9E49-4827-9269-7E2FA20A4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74E3-2CF4-4348-88DF-A77BDF7214A2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FD0-9E49-4827-9269-7E2FA20A4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74E3-2CF4-4348-88DF-A77BDF7214A2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FD0-9E49-4827-9269-7E2FA20A4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74E3-2CF4-4348-88DF-A77BDF7214A2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FD0-9E49-4827-9269-7E2FA20A4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74E3-2CF4-4348-88DF-A77BDF7214A2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FD0-9E49-4827-9269-7E2FA20A4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74E3-2CF4-4348-88DF-A77BDF7214A2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FD0-9E49-4827-9269-7E2FA20A48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74E3-2CF4-4348-88DF-A77BDF7214A2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092FD0-9E49-4827-9269-7E2FA20A480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5092FD0-9E49-4827-9269-7E2FA20A480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B3574E3-2CF4-4348-88DF-A77BDF7214A2}" type="datetimeFigureOut">
              <a:rPr lang="en-US" smtClean="0"/>
              <a:t>1/29/2024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ollegesearch.collegeboard.com/apcreditpolicy/index.jsp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atalog.edisonohio.ed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67000"/>
            <a:ext cx="7543800" cy="1905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ambria" panose="02040503050406030204" pitchFamily="18" charset="0"/>
              </a:rPr>
              <a:t>College Credit Plus and Advanced Placement</a:t>
            </a:r>
            <a:endParaRPr lang="en-US" sz="5400" dirty="0"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800600"/>
            <a:ext cx="6858000" cy="1295400"/>
          </a:xfrm>
        </p:spPr>
        <p:txBody>
          <a:bodyPr>
            <a:normAutofit/>
          </a:bodyPr>
          <a:lstStyle/>
          <a:p>
            <a:r>
              <a:rPr lang="en-US" dirty="0">
                <a:latin typeface="Cambria" panose="02040503050406030204" pitchFamily="18" charset="0"/>
              </a:rPr>
              <a:t>Fort Loramie High </a:t>
            </a:r>
            <a:r>
              <a:rPr lang="en-US" dirty="0" smtClean="0">
                <a:latin typeface="Cambria" panose="02040503050406030204" pitchFamily="18" charset="0"/>
              </a:rPr>
              <a:t>School</a:t>
            </a:r>
            <a:endParaRPr lang="en-US" dirty="0">
              <a:latin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</a:endParaRPr>
          </a:p>
          <a:p>
            <a:r>
              <a:rPr lang="en-US" dirty="0">
                <a:latin typeface="Cambria" panose="02040503050406030204" pitchFamily="18" charset="0"/>
              </a:rPr>
              <a:t>Mrs. Francis</a:t>
            </a:r>
          </a:p>
        </p:txBody>
      </p:sp>
    </p:spTree>
    <p:extLst>
      <p:ext uri="{BB962C8B-B14F-4D97-AF65-F5344CB8AC3E}">
        <p14:creationId xmlns:p14="http://schemas.microsoft.com/office/powerpoint/2010/main" val="308366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for CCP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620000" cy="39624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UVCC Students:</a:t>
            </a:r>
            <a:endParaRPr lang="en-US" sz="2400" b="1" dirty="0"/>
          </a:p>
          <a:p>
            <a:pPr lvl="1"/>
            <a:r>
              <a:rPr lang="en-US" sz="2400" dirty="0" smtClean="0"/>
              <a:t>Potential UVCC students will work with Mrs. Francis to schedule course for the Fall of their Junior year. After that, they will work with their UVCC counselors to schedule coursework.</a:t>
            </a:r>
          </a:p>
          <a:p>
            <a:pPr lvl="1"/>
            <a:r>
              <a:rPr lang="en-US" sz="2400" dirty="0" smtClean="0"/>
              <a:t>Typical UVCC Juniors will take ENG121S Composition I, PLS121 American Government, &amp; 1-2 CCP electives of their choice, as their UVCC schedule permits.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165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CCP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CCP courses will not count for the </a:t>
            </a:r>
            <a:r>
              <a:rPr lang="en-US" b="1" dirty="0" smtClean="0"/>
              <a:t>Honor Roll </a:t>
            </a:r>
            <a:r>
              <a:rPr lang="en-US" dirty="0" smtClean="0"/>
              <a:t>unless taken here with our teachers</a:t>
            </a:r>
            <a:endParaRPr lang="en-US" b="1" dirty="0" smtClean="0"/>
          </a:p>
          <a:p>
            <a:r>
              <a:rPr lang="en-US" dirty="0" smtClean="0"/>
              <a:t>CCP courses will go on the student’s </a:t>
            </a:r>
            <a:r>
              <a:rPr lang="en-US" b="1" dirty="0" smtClean="0"/>
              <a:t>High School and College Transcript</a:t>
            </a:r>
            <a:r>
              <a:rPr lang="en-US" dirty="0" smtClean="0"/>
              <a:t> and will count as part of the student’s </a:t>
            </a:r>
            <a:r>
              <a:rPr lang="en-US" b="1" dirty="0" smtClean="0"/>
              <a:t>GPA</a:t>
            </a:r>
            <a:r>
              <a:rPr lang="en-US" dirty="0" smtClean="0"/>
              <a:t> for both institutions</a:t>
            </a:r>
          </a:p>
          <a:p>
            <a:pPr lvl="1"/>
            <a:r>
              <a:rPr lang="en-US" dirty="0" smtClean="0"/>
              <a:t>The grade earned in the CCP course will be the grade earned at the high school</a:t>
            </a:r>
          </a:p>
          <a:p>
            <a:pPr lvl="1"/>
            <a:r>
              <a:rPr lang="en-US" dirty="0" smtClean="0"/>
              <a:t>CCP courses and grades will follow student to college</a:t>
            </a:r>
          </a:p>
          <a:p>
            <a:r>
              <a:rPr lang="en-US" dirty="0" smtClean="0"/>
              <a:t>Please </a:t>
            </a:r>
            <a:r>
              <a:rPr lang="en-US" dirty="0"/>
              <a:t>be aware that college courses at a college/university setting will be different than taking coursework at the High School</a:t>
            </a:r>
          </a:p>
          <a:p>
            <a:pPr lvl="1"/>
            <a:r>
              <a:rPr lang="en-US" dirty="0"/>
              <a:t>Pace of college course (much faster)</a:t>
            </a:r>
          </a:p>
          <a:p>
            <a:pPr lvl="1"/>
            <a:r>
              <a:rPr lang="en-US" dirty="0"/>
              <a:t>Accessibility of instructor (must visit during office hours… may be challenging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Mature Subject Matter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6248400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 CCP Handbook pgs. 5-7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0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CCP Fees and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495800"/>
          </a:xfrm>
        </p:spPr>
        <p:txBody>
          <a:bodyPr>
            <a:normAutofit/>
          </a:bodyPr>
          <a:lstStyle/>
          <a:p>
            <a:r>
              <a:rPr lang="en-US" dirty="0"/>
              <a:t>Students attending a Public College will not be required to pay for any books or </a:t>
            </a:r>
            <a:r>
              <a:rPr lang="en-US" dirty="0" smtClean="0"/>
              <a:t>fees</a:t>
            </a:r>
          </a:p>
          <a:p>
            <a:pPr lvl="1"/>
            <a:r>
              <a:rPr lang="en-US" dirty="0" smtClean="0"/>
              <a:t>If a student </a:t>
            </a:r>
            <a:r>
              <a:rPr lang="en-US" i="1" u="sng" dirty="0" smtClean="0"/>
              <a:t>does not return their books </a:t>
            </a:r>
            <a:r>
              <a:rPr lang="en-US" dirty="0" smtClean="0"/>
              <a:t>on time to the proper place or if the </a:t>
            </a:r>
            <a:r>
              <a:rPr lang="en-US" i="1" u="sng" dirty="0" smtClean="0"/>
              <a:t>book is damaged</a:t>
            </a:r>
            <a:r>
              <a:rPr lang="en-US" dirty="0" smtClean="0"/>
              <a:t>, </a:t>
            </a:r>
            <a:r>
              <a:rPr lang="en-US" b="1" dirty="0" smtClean="0"/>
              <a:t>Fort </a:t>
            </a:r>
            <a:r>
              <a:rPr lang="en-US" b="1" dirty="0" err="1" smtClean="0"/>
              <a:t>Loramie</a:t>
            </a:r>
            <a:r>
              <a:rPr lang="en-US" b="1" dirty="0" smtClean="0"/>
              <a:t> Local Schools will seek reimbursement for each affected book</a:t>
            </a:r>
          </a:p>
          <a:p>
            <a:r>
              <a:rPr lang="en-US" dirty="0" smtClean="0"/>
              <a:t>If </a:t>
            </a:r>
            <a:r>
              <a:rPr lang="en-US" dirty="0"/>
              <a:t>a student </a:t>
            </a:r>
            <a:r>
              <a:rPr lang="en-US" i="1" u="sng" dirty="0"/>
              <a:t>fails a college course or withdraws</a:t>
            </a:r>
            <a:r>
              <a:rPr lang="en-US" u="sng" dirty="0"/>
              <a:t> </a:t>
            </a:r>
            <a:r>
              <a:rPr lang="en-US" dirty="0"/>
              <a:t>from the course past the </a:t>
            </a:r>
            <a:r>
              <a:rPr lang="en-US" dirty="0" smtClean="0"/>
              <a:t>withdraw </a:t>
            </a:r>
            <a:r>
              <a:rPr lang="en-US" dirty="0"/>
              <a:t>date, </a:t>
            </a:r>
            <a:r>
              <a:rPr lang="en-US" b="1" dirty="0"/>
              <a:t>Fort Loramie Local Schools </a:t>
            </a:r>
            <a:r>
              <a:rPr lang="en-US" b="1" dirty="0" smtClean="0"/>
              <a:t>will seek </a:t>
            </a:r>
            <a:r>
              <a:rPr lang="en-US" b="1" dirty="0"/>
              <a:t>reimbursement for that </a:t>
            </a:r>
            <a:r>
              <a:rPr lang="en-US" b="1" dirty="0" smtClean="0"/>
              <a:t>course</a:t>
            </a:r>
            <a:endParaRPr lang="en-US" dirty="0" smtClean="0"/>
          </a:p>
          <a:p>
            <a:r>
              <a:rPr lang="en-US" dirty="0" smtClean="0"/>
              <a:t>If a student </a:t>
            </a:r>
            <a:r>
              <a:rPr lang="en-US" i="1" u="sng" dirty="0" smtClean="0"/>
              <a:t>exceeds the amount of credits allowed </a:t>
            </a:r>
            <a:r>
              <a:rPr lang="en-US" dirty="0" smtClean="0"/>
              <a:t>(30 per year; 120 per program), the college will bill the student directly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14800" y="6248400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 CCP Handbook pg.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08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924800" cy="1143000"/>
          </a:xfrm>
        </p:spPr>
        <p:txBody>
          <a:bodyPr/>
          <a:lstStyle/>
          <a:p>
            <a:r>
              <a:rPr lang="en-US" dirty="0" smtClean="0"/>
              <a:t>Potential Benefits &amp; Risks of CCP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3657600" cy="4590288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/>
              <a:t>Pros</a:t>
            </a:r>
          </a:p>
          <a:p>
            <a:pPr lvl="1"/>
            <a:r>
              <a:rPr lang="en-US" sz="2900" dirty="0"/>
              <a:t>Receive HS and College credit at the same time</a:t>
            </a:r>
          </a:p>
          <a:p>
            <a:pPr lvl="1"/>
            <a:r>
              <a:rPr lang="en-US" sz="2900" dirty="0" smtClean="0"/>
              <a:t>Get a head start on career planning and earn degrees/certificates</a:t>
            </a:r>
          </a:p>
          <a:p>
            <a:pPr lvl="1"/>
            <a:r>
              <a:rPr lang="en-US" sz="2900" dirty="0" smtClean="0"/>
              <a:t>More </a:t>
            </a:r>
            <a:r>
              <a:rPr lang="en-US" sz="2900" dirty="0"/>
              <a:t>curriculum </a:t>
            </a:r>
            <a:r>
              <a:rPr lang="en-US" sz="2900" dirty="0" smtClean="0"/>
              <a:t>offerings</a:t>
            </a:r>
          </a:p>
          <a:p>
            <a:pPr lvl="1"/>
            <a:r>
              <a:rPr lang="en-US" sz="2900" dirty="0" smtClean="0"/>
              <a:t>Some </a:t>
            </a:r>
            <a:r>
              <a:rPr lang="en-US" sz="2900" dirty="0"/>
              <a:t>coursework delivered at the </a:t>
            </a:r>
            <a:r>
              <a:rPr lang="en-US" sz="2900" dirty="0" smtClean="0"/>
              <a:t>HS</a:t>
            </a:r>
          </a:p>
          <a:p>
            <a:pPr lvl="1"/>
            <a:r>
              <a:rPr lang="en-US" sz="2900" dirty="0" smtClean="0"/>
              <a:t>Ability </a:t>
            </a:r>
            <a:r>
              <a:rPr lang="en-US" sz="2900" dirty="0"/>
              <a:t>to experience college-level </a:t>
            </a:r>
            <a:r>
              <a:rPr lang="en-US" sz="2900" dirty="0" smtClean="0"/>
              <a:t>curriculum/rigor</a:t>
            </a:r>
            <a:endParaRPr lang="en-US" sz="29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114800" y="1734312"/>
            <a:ext cx="3962400" cy="4895088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/>
              <a:t>Cons</a:t>
            </a:r>
          </a:p>
          <a:p>
            <a:pPr lvl="1"/>
            <a:r>
              <a:rPr lang="en-US" sz="2800" dirty="0" smtClean="0"/>
              <a:t>Scheduling Conflicts</a:t>
            </a:r>
          </a:p>
          <a:p>
            <a:pPr lvl="1"/>
            <a:r>
              <a:rPr lang="en-US" sz="2800" dirty="0" smtClean="0"/>
              <a:t>Increase </a:t>
            </a:r>
            <a:r>
              <a:rPr lang="en-US" sz="2800" dirty="0"/>
              <a:t>in student responsibility </a:t>
            </a:r>
            <a:r>
              <a:rPr lang="en-US" sz="2800" dirty="0" smtClean="0"/>
              <a:t>for learning</a:t>
            </a:r>
            <a:endParaRPr lang="en-US" sz="2800" dirty="0"/>
          </a:p>
          <a:p>
            <a:pPr lvl="1"/>
            <a:r>
              <a:rPr lang="en-US" sz="2800" dirty="0"/>
              <a:t>Possible negative effect on GPA &amp; class rank</a:t>
            </a:r>
          </a:p>
          <a:p>
            <a:pPr lvl="1"/>
            <a:r>
              <a:rPr lang="en-US" sz="2800" dirty="0" smtClean="0"/>
              <a:t>Grades earned in CCP will remain on college transcripts permanently</a:t>
            </a:r>
          </a:p>
          <a:p>
            <a:pPr lvl="1"/>
            <a:r>
              <a:rPr lang="en-US" sz="2800" dirty="0" smtClean="0"/>
              <a:t>If student fails or withdraws from a course often, future financial aid may also be negatively impacted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6248400"/>
            <a:ext cx="3200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 CCP Handbook pg.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521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496300" cy="1143000"/>
          </a:xfrm>
        </p:spPr>
        <p:txBody>
          <a:bodyPr/>
          <a:lstStyle/>
          <a:p>
            <a:r>
              <a:rPr lang="en-US" sz="4500" dirty="0" smtClean="0"/>
              <a:t>CCP Academic Probation/Dismissal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7696200" cy="45902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Students who dip below a 2.0 GPA for their CCP courses or students who drop 2 or more courses in one term will be placed on CCP Academic Probation. </a:t>
            </a:r>
          </a:p>
          <a:p>
            <a:r>
              <a:rPr lang="en-US" dirty="0" smtClean="0"/>
              <a:t>While on Probation, students will only be allowed to take one course in the following term. In order to avoid CCP Dismissal, students must increase their GPA to above a 2.0 in CCP courses.</a:t>
            </a:r>
          </a:p>
          <a:p>
            <a:r>
              <a:rPr lang="en-US" dirty="0" smtClean="0"/>
              <a:t>Students who fail to increase their CCP GPA will be dismissed from the program. </a:t>
            </a:r>
          </a:p>
          <a:p>
            <a:r>
              <a:rPr lang="en-US" dirty="0" smtClean="0"/>
              <a:t>To be reinstated to the CCP program following Dismissal, students must submit a request for reinstatement and meet the reinstatement requirements.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4350" y="6132817"/>
            <a:ext cx="31623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 CCP Handbook pg.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148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88068"/>
            <a:ext cx="7620000" cy="4800600"/>
          </a:xfrm>
        </p:spPr>
        <p:txBody>
          <a:bodyPr>
            <a:normAutofit/>
          </a:bodyPr>
          <a:lstStyle/>
          <a:p>
            <a:r>
              <a:rPr lang="en-US" sz="2400" dirty="0"/>
              <a:t>1. Talk with your parent about CCP (go over pros/cons of this program)</a:t>
            </a:r>
          </a:p>
          <a:p>
            <a:r>
              <a:rPr lang="en-US" sz="2400" dirty="0"/>
              <a:t>2. The Intent to Participate form must be given to Mrs. Francis by </a:t>
            </a:r>
            <a:r>
              <a:rPr lang="en-US" sz="2400" b="1" dirty="0" smtClean="0"/>
              <a:t>April </a:t>
            </a:r>
            <a:r>
              <a:rPr lang="en-US" sz="2400" b="1" dirty="0"/>
              <a:t>1, </a:t>
            </a:r>
            <a:r>
              <a:rPr lang="en-US" sz="2400" b="1" dirty="0" smtClean="0"/>
              <a:t>2024 </a:t>
            </a:r>
            <a:r>
              <a:rPr lang="en-US" sz="2400" dirty="0"/>
              <a:t>if you wish to participate in the </a:t>
            </a:r>
            <a:r>
              <a:rPr lang="en-US" sz="2400" dirty="0" smtClean="0"/>
              <a:t>CCP </a:t>
            </a:r>
            <a:r>
              <a:rPr lang="en-US" sz="2400" dirty="0"/>
              <a:t>program for the </a:t>
            </a:r>
            <a:r>
              <a:rPr lang="en-US" sz="2400" dirty="0" smtClean="0"/>
              <a:t>24-25 </a:t>
            </a:r>
            <a:r>
              <a:rPr lang="en-US" sz="2400" dirty="0"/>
              <a:t>school year</a:t>
            </a:r>
            <a:endParaRPr lang="en-US" sz="2400" b="1" dirty="0"/>
          </a:p>
          <a:p>
            <a:r>
              <a:rPr lang="en-US" sz="2400" dirty="0" smtClean="0"/>
              <a:t>3. </a:t>
            </a:r>
            <a:r>
              <a:rPr lang="en-US" sz="2400" dirty="0"/>
              <a:t>Review and complete all admission requirements for any colleges/universities you may be interested </a:t>
            </a:r>
            <a:r>
              <a:rPr lang="en-US" sz="2400" dirty="0" smtClean="0"/>
              <a:t>in by March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4. Once accepted, bring your acceptance paperwork and a list of potential courses to Mrs. Francis to discuss scheduling options for next year.</a:t>
            </a:r>
            <a:endParaRPr lang="en-US" sz="2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114800" y="6248400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 CCP Handbook pg.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431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Advanced Placement?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 upper level course where college credit can be earned through </a:t>
            </a:r>
            <a:r>
              <a:rPr lang="en-US" altLang="en-US" dirty="0" smtClean="0"/>
              <a:t>a culminating exam</a:t>
            </a:r>
            <a:endParaRPr lang="en-US" altLang="en-US" dirty="0"/>
          </a:p>
          <a:p>
            <a:pPr lvl="1"/>
            <a:r>
              <a:rPr lang="en-US" altLang="en-US" dirty="0"/>
              <a:t>Example: If you take an AP class you will take the AP exam at the end of the class. You will receive a 1,2,3,4, or 5 as your score. 5 is the highest. </a:t>
            </a:r>
          </a:p>
          <a:p>
            <a:pPr lvl="2"/>
            <a:r>
              <a:rPr lang="en-US" altLang="en-US" dirty="0"/>
              <a:t>The Ohio State University will give the following credit:</a:t>
            </a:r>
          </a:p>
          <a:p>
            <a:pPr lvl="3"/>
            <a:r>
              <a:rPr lang="en-US" altLang="en-US" dirty="0"/>
              <a:t>AP Physics 1 </a:t>
            </a:r>
          </a:p>
          <a:p>
            <a:pPr lvl="4"/>
            <a:r>
              <a:rPr lang="en-US" altLang="en-US" dirty="0"/>
              <a:t>3, 4, or 5 = 5 credit hours</a:t>
            </a:r>
          </a:p>
          <a:p>
            <a:pPr lvl="3"/>
            <a:r>
              <a:rPr lang="en-US" altLang="en-US" dirty="0"/>
              <a:t>AP Calculus A&amp;B</a:t>
            </a:r>
          </a:p>
          <a:p>
            <a:pPr lvl="4"/>
            <a:r>
              <a:rPr lang="en-US" altLang="en-US" dirty="0"/>
              <a:t>3, 4, 5= 5 credit hours</a:t>
            </a:r>
          </a:p>
          <a:p>
            <a:pPr lvl="2"/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collegesearch.collegeboard.com/apcreditpolicy/index.jsp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4449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is the difference between AP &amp; CCP?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AP is not a </a:t>
            </a:r>
            <a:r>
              <a:rPr lang="en-US" sz="2400" dirty="0" err="1"/>
              <a:t>transcripted</a:t>
            </a:r>
            <a:r>
              <a:rPr lang="en-US" sz="2400" dirty="0"/>
              <a:t> college credit; students must earn the score of 3 or better  on their AP test to receive college credit at most universities/institutions of higher education</a:t>
            </a:r>
          </a:p>
          <a:p>
            <a:r>
              <a:rPr lang="en-US" sz="2400" dirty="0"/>
              <a:t>AP is nationally tested</a:t>
            </a:r>
          </a:p>
          <a:p>
            <a:pPr lvl="1"/>
            <a:r>
              <a:rPr lang="en-US" sz="2400" dirty="0"/>
              <a:t>Students will learn the same material in all AP classrooms across the </a:t>
            </a:r>
            <a:r>
              <a:rPr lang="en-US" sz="2400" dirty="0" smtClean="0"/>
              <a:t>nation</a:t>
            </a:r>
          </a:p>
          <a:p>
            <a:pPr lvl="1"/>
            <a:r>
              <a:rPr lang="en-US" sz="2400" dirty="0" smtClean="0"/>
              <a:t>CCP </a:t>
            </a:r>
            <a:r>
              <a:rPr lang="en-US" sz="2400" dirty="0"/>
              <a:t>courses not evaluated in this format and not nationally </a:t>
            </a:r>
            <a:r>
              <a:rPr lang="en-US" sz="2400" dirty="0" smtClean="0"/>
              <a:t>tested</a:t>
            </a:r>
          </a:p>
        </p:txBody>
      </p:sp>
    </p:spTree>
    <p:extLst>
      <p:ext uri="{BB962C8B-B14F-4D97-AF65-F5344CB8AC3E}">
        <p14:creationId xmlns:p14="http://schemas.microsoft.com/office/powerpoint/2010/main" val="2333857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Classes at Fort Loramie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altLang="en-US" sz="2800" b="1" dirty="0"/>
              <a:t>AP English Literature and Composition </a:t>
            </a:r>
            <a:r>
              <a:rPr lang="en-US" altLang="en-US" sz="2800" dirty="0"/>
              <a:t>– Mrs. Poeppelman</a:t>
            </a:r>
          </a:p>
          <a:p>
            <a:pPr marL="114300" indent="0">
              <a:buNone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r>
              <a:rPr lang="en-US" altLang="en-US" sz="2800" b="1" dirty="0"/>
              <a:t>AP Calculus AB </a:t>
            </a:r>
            <a:r>
              <a:rPr lang="en-US" altLang="en-US" sz="2800" dirty="0"/>
              <a:t>– Mrs. Goldschmidt</a:t>
            </a:r>
            <a:endParaRPr lang="en-US" altLang="en-US" sz="2800" dirty="0">
              <a:solidFill>
                <a:srgbClr val="FF0000"/>
              </a:solidFill>
            </a:endParaRPr>
          </a:p>
          <a:p>
            <a:pPr marL="114300" indent="0">
              <a:buNone/>
              <a:defRPr/>
            </a:pPr>
            <a:endParaRPr lang="en-US" altLang="en-US" sz="2800" dirty="0"/>
          </a:p>
          <a:p>
            <a:pPr>
              <a:buFont typeface="Arial" charset="0"/>
              <a:buChar char="•"/>
              <a:defRPr/>
            </a:pPr>
            <a:r>
              <a:rPr lang="en-US" altLang="en-US" sz="2800" b="1" dirty="0"/>
              <a:t>AP Physics 1: Algebra Based</a:t>
            </a:r>
            <a:r>
              <a:rPr lang="en-US" altLang="en-US" sz="2800" dirty="0"/>
              <a:t>– Mrs. Schmitmeyer</a:t>
            </a:r>
          </a:p>
          <a:p>
            <a:pPr marL="114300" indent="0">
              <a:buNone/>
              <a:defRPr/>
            </a:pPr>
            <a:endParaRPr lang="en-US" altLang="en-US" sz="2800" b="1" dirty="0" smtClean="0"/>
          </a:p>
          <a:p>
            <a:pPr>
              <a:buFont typeface="Arial" charset="0"/>
              <a:buChar char="•"/>
              <a:defRPr/>
            </a:pPr>
            <a:r>
              <a:rPr lang="en-US" altLang="en-US" sz="2800" b="1" dirty="0"/>
              <a:t>AP US Government &amp; Politics </a:t>
            </a:r>
            <a:r>
              <a:rPr lang="en-US" altLang="en-US" sz="2800" dirty="0"/>
              <a:t>– Mr. </a:t>
            </a:r>
            <a:r>
              <a:rPr lang="en-US" altLang="en-US" sz="2800" dirty="0" smtClean="0"/>
              <a:t>Prenger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412543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Deadlines &amp; AP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41148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You will register for AP courses when you register for your other HS classes.</a:t>
            </a:r>
          </a:p>
          <a:p>
            <a:r>
              <a:rPr lang="en-US" altLang="en-US" sz="2800" dirty="0"/>
              <a:t>You and your parents will sign the </a:t>
            </a:r>
            <a:r>
              <a:rPr lang="en-US" altLang="en-US" sz="2800" b="1" dirty="0"/>
              <a:t>AP Student </a:t>
            </a:r>
            <a:r>
              <a:rPr lang="en-US" altLang="en-US" sz="2800" b="1" dirty="0" smtClean="0"/>
              <a:t>Contract.</a:t>
            </a:r>
            <a:endParaRPr lang="en-US" altLang="en-US" sz="2800" b="1" dirty="0"/>
          </a:p>
          <a:p>
            <a:pPr lvl="1"/>
            <a:r>
              <a:rPr lang="en-US" altLang="en-US" sz="2800" dirty="0"/>
              <a:t> Must submit this form to Mrs. Francis by </a:t>
            </a:r>
            <a:r>
              <a:rPr lang="en-US" altLang="en-US" sz="2800" b="1" dirty="0"/>
              <a:t>April </a:t>
            </a:r>
            <a:r>
              <a:rPr lang="en-US" altLang="en-US" sz="2800" b="1" dirty="0" smtClean="0"/>
              <a:t>26</a:t>
            </a:r>
            <a:r>
              <a:rPr lang="en-US" altLang="en-US" sz="2800" b="1" baseline="30000" dirty="0" smtClean="0"/>
              <a:t>th</a:t>
            </a:r>
            <a:r>
              <a:rPr lang="en-US" altLang="en-US" sz="2800" dirty="0"/>
              <a:t>.	</a:t>
            </a:r>
          </a:p>
          <a:p>
            <a:pPr lvl="3"/>
            <a:r>
              <a:rPr lang="en-US" altLang="en-US" sz="2400" dirty="0"/>
              <a:t>This date is the </a:t>
            </a:r>
            <a:r>
              <a:rPr lang="en-US" altLang="en-US" sz="2400" b="1" u="sng" dirty="0"/>
              <a:t>last day</a:t>
            </a:r>
            <a:r>
              <a:rPr lang="en-US" altLang="en-US" sz="2400" b="1" dirty="0"/>
              <a:t> </a:t>
            </a:r>
            <a:r>
              <a:rPr lang="en-US" altLang="en-US" sz="2400" dirty="0"/>
              <a:t>to drop an AP course for the </a:t>
            </a:r>
            <a:r>
              <a:rPr lang="en-US" altLang="en-US" sz="2400" dirty="0" smtClean="0"/>
              <a:t>24-25 </a:t>
            </a:r>
            <a:r>
              <a:rPr lang="en-US" altLang="en-US" sz="2400" dirty="0"/>
              <a:t>school year</a:t>
            </a:r>
            <a:r>
              <a:rPr lang="en-US" altLang="en-US" sz="2400" dirty="0" smtClean="0"/>
              <a:t>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31744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College Credit Plus?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836" y="1752600"/>
            <a:ext cx="7620000" cy="2743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 smtClean="0"/>
              <a:t>College Credit Plus is Ohio’s dual credit program </a:t>
            </a:r>
          </a:p>
          <a:p>
            <a:r>
              <a:rPr lang="en-US" sz="2400" dirty="0" smtClean="0"/>
              <a:t>Students can earn high school and college credit at the same time</a:t>
            </a:r>
          </a:p>
          <a:p>
            <a:r>
              <a:rPr lang="en-US" sz="2400" dirty="0" smtClean="0"/>
              <a:t>Ohio residents in grades 7-12</a:t>
            </a:r>
          </a:p>
          <a:p>
            <a:r>
              <a:rPr lang="en-US" sz="2400" dirty="0" smtClean="0"/>
              <a:t>Courses can be held at the high school, on a college campus or online</a:t>
            </a:r>
          </a:p>
          <a:p>
            <a:pPr marL="11430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114800" y="6248400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 CCP Handbook pg.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83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Taking advantage of the College Credit Plus and/or the AP program has many pros and cons, and this decision should be thoroughly thought over by you and your student.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College Credit Plus website:</a:t>
            </a:r>
            <a:r>
              <a:rPr lang="en-US" dirty="0"/>
              <a:t> www.ohiohighered.org/ccp</a:t>
            </a:r>
          </a:p>
          <a:p>
            <a:r>
              <a:rPr lang="en-US" b="1" dirty="0"/>
              <a:t>AP website: </a:t>
            </a:r>
            <a:r>
              <a:rPr lang="en-US" dirty="0"/>
              <a:t>https://apstudent.collegeboard.org/home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Please be sure to sign the sign in sheet!!</a:t>
            </a:r>
          </a:p>
          <a:p>
            <a:r>
              <a:rPr lang="en-US" dirty="0"/>
              <a:t>If you should have any questions and/or concerns, do not hesitate to contact me!</a:t>
            </a:r>
          </a:p>
          <a:p>
            <a:pPr lvl="1"/>
            <a:r>
              <a:rPr lang="en-US" dirty="0"/>
              <a:t>(937) 295-3342</a:t>
            </a:r>
          </a:p>
          <a:p>
            <a:pPr lvl="1"/>
            <a:r>
              <a:rPr lang="en-US" dirty="0"/>
              <a:t>katie.francis@loramie.k12.oh.us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115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Participation in CCP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9350"/>
            <a:ext cx="76200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Students and parents must attend an informational meeting about CCP with the high school counselor</a:t>
            </a:r>
          </a:p>
          <a:p>
            <a:r>
              <a:rPr lang="en-US" dirty="0" smtClean="0"/>
              <a:t>Students must show College Readiness:</a:t>
            </a:r>
          </a:p>
          <a:p>
            <a:pPr lvl="1"/>
            <a:r>
              <a:rPr lang="en-US" dirty="0"/>
              <a:t>Students </a:t>
            </a:r>
            <a:r>
              <a:rPr lang="en-US" dirty="0" smtClean="0"/>
              <a:t>should </a:t>
            </a:r>
            <a:r>
              <a:rPr lang="en-US" dirty="0"/>
              <a:t>apply </a:t>
            </a:r>
            <a:r>
              <a:rPr lang="en-US" dirty="0" smtClean="0"/>
              <a:t>by March 1</a:t>
            </a:r>
            <a:r>
              <a:rPr lang="en-US" baseline="30000" dirty="0" smtClean="0"/>
              <a:t>st</a:t>
            </a:r>
            <a:r>
              <a:rPr lang="en-US" dirty="0" smtClean="0"/>
              <a:t> to </a:t>
            </a:r>
            <a:r>
              <a:rPr lang="en-US" dirty="0"/>
              <a:t>the college they intend to take courses </a:t>
            </a:r>
            <a:r>
              <a:rPr lang="en-US" dirty="0" smtClean="0"/>
              <a:t>through</a:t>
            </a:r>
          </a:p>
          <a:p>
            <a:pPr lvl="1"/>
            <a:r>
              <a:rPr lang="en-US" dirty="0" smtClean="0"/>
              <a:t>Students must meet CCP eligibility guidelines </a:t>
            </a:r>
          </a:p>
          <a:p>
            <a:pPr lvl="3"/>
            <a:r>
              <a:rPr lang="en-US" dirty="0" smtClean="0"/>
              <a:t>3.0 GPA or</a:t>
            </a:r>
          </a:p>
          <a:p>
            <a:pPr lvl="3"/>
            <a:r>
              <a:rPr lang="en-US" dirty="0" smtClean="0"/>
              <a:t>Remediation free scores on college placement exam, or</a:t>
            </a:r>
          </a:p>
          <a:p>
            <a:pPr lvl="3"/>
            <a:r>
              <a:rPr lang="en-US" dirty="0" smtClean="0"/>
              <a:t>2.75 GPA with A or B average in English and/or Math </a:t>
            </a:r>
            <a:endParaRPr lang="en-US" i="1" dirty="0" smtClean="0"/>
          </a:p>
          <a:p>
            <a:pPr lvl="1"/>
            <a:r>
              <a:rPr lang="en-US" i="1" dirty="0" smtClean="0"/>
              <a:t>College </a:t>
            </a:r>
            <a:r>
              <a:rPr lang="en-US" i="1" dirty="0" smtClean="0"/>
              <a:t>Eligible vs. College Ready…</a:t>
            </a:r>
          </a:p>
          <a:p>
            <a:pPr lvl="2"/>
            <a:r>
              <a:rPr lang="en-US" i="1" dirty="0" smtClean="0"/>
              <a:t>Please see </a:t>
            </a:r>
            <a:r>
              <a:rPr lang="en-US" b="1" i="1" dirty="0" smtClean="0"/>
              <a:t>page 3</a:t>
            </a:r>
            <a:r>
              <a:rPr lang="en-US" i="1" dirty="0" smtClean="0"/>
              <a:t> in the CCP Handbook to determine whether you are ready for college </a:t>
            </a:r>
            <a:r>
              <a:rPr lang="en-US" i="1" dirty="0" smtClean="0"/>
              <a:t>courses</a:t>
            </a:r>
          </a:p>
          <a:p>
            <a:r>
              <a:rPr lang="en-US" dirty="0" smtClean="0"/>
              <a:t>Once accepted, students must make an appointment with Mrs. Francis to go over course selection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6248400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 CCP Handbook pgs. 2-3,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45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Participation in CCP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Mature Content Clause: </a:t>
            </a:r>
          </a:p>
          <a:p>
            <a:pPr lvl="1"/>
            <a:r>
              <a:rPr lang="en-US" sz="2400" dirty="0"/>
              <a:t>The subject matter of a course enrolled in under the </a:t>
            </a:r>
            <a:r>
              <a:rPr lang="en-US" sz="2400" dirty="0" smtClean="0"/>
              <a:t>CCP </a:t>
            </a:r>
            <a:r>
              <a:rPr lang="en-US" sz="2400" dirty="0"/>
              <a:t>program may include </a:t>
            </a:r>
            <a:r>
              <a:rPr lang="en-US" sz="2400" i="1" dirty="0"/>
              <a:t>mature subject matter or materials, including those of a graphic, explicit, violent, or sexual nature</a:t>
            </a:r>
            <a:r>
              <a:rPr lang="en-US" sz="2400" dirty="0"/>
              <a:t>, that will not be modified based upon </a:t>
            </a:r>
            <a:r>
              <a:rPr lang="en-US" sz="2400" dirty="0" smtClean="0"/>
              <a:t>CCP enrollee </a:t>
            </a:r>
            <a:r>
              <a:rPr lang="en-US" sz="2400" dirty="0"/>
              <a:t>participation regardless of where course instruction occurs</a:t>
            </a:r>
            <a:r>
              <a:rPr lang="en-US" sz="2400" dirty="0" smtClean="0"/>
              <a:t>.</a:t>
            </a:r>
          </a:p>
          <a:p>
            <a:pPr marL="411480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This goes back to </a:t>
            </a:r>
            <a:r>
              <a:rPr lang="en-US" sz="2400" i="1" dirty="0"/>
              <a:t>College Eligible vs. College Ready…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14800" y="6248400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 CCP Handbook pg.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02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CCP Course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Students may earn high school credits through any combination of college classes and classes taken at the high </a:t>
            </a:r>
            <a:r>
              <a:rPr lang="en-US" dirty="0" smtClean="0"/>
              <a:t>school</a:t>
            </a:r>
            <a:endParaRPr lang="en-US" dirty="0"/>
          </a:p>
          <a:p>
            <a:r>
              <a:rPr lang="en-US" dirty="0"/>
              <a:t>Students may follow the listed pathways with the partner institution; or select other </a:t>
            </a:r>
            <a:r>
              <a:rPr lang="en-US" dirty="0" smtClean="0"/>
              <a:t>courses </a:t>
            </a:r>
          </a:p>
          <a:p>
            <a:pPr lvl="1"/>
            <a:r>
              <a:rPr lang="en-US" dirty="0"/>
              <a:t>To view the complete list of available CCP </a:t>
            </a:r>
            <a:r>
              <a:rPr lang="en-US" dirty="0" smtClean="0"/>
              <a:t>courses and pathways, </a:t>
            </a:r>
            <a:r>
              <a:rPr lang="en-US" dirty="0"/>
              <a:t>you can view a college’s course catalog online. </a:t>
            </a:r>
            <a:r>
              <a:rPr lang="en-US" sz="1600" dirty="0"/>
              <a:t>(Edison: </a:t>
            </a:r>
            <a:r>
              <a:rPr lang="en-US" sz="1600" u="sng" dirty="0">
                <a:hlinkClick r:id="rId3"/>
              </a:rPr>
              <a:t>http://catalog.edisonohio.edu</a:t>
            </a:r>
            <a:r>
              <a:rPr lang="en-US" sz="1600" dirty="0" smtClean="0"/>
              <a:t>)</a:t>
            </a:r>
            <a:endParaRPr lang="en-US" dirty="0" smtClean="0"/>
          </a:p>
          <a:p>
            <a:r>
              <a:rPr lang="en-US" dirty="0" smtClean="0"/>
              <a:t>Consider your Personal Academic Goals</a:t>
            </a:r>
          </a:p>
          <a:p>
            <a:pPr lvl="1"/>
            <a:r>
              <a:rPr lang="en-US" dirty="0" smtClean="0"/>
              <a:t>College Choice</a:t>
            </a:r>
          </a:p>
          <a:p>
            <a:pPr lvl="1"/>
            <a:r>
              <a:rPr lang="en-US" dirty="0" smtClean="0"/>
              <a:t>Planned Major</a:t>
            </a:r>
          </a:p>
          <a:p>
            <a:pPr lvl="1"/>
            <a:r>
              <a:rPr lang="en-US" dirty="0" smtClean="0"/>
              <a:t>Transferology.com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6248400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 CCP Handbook pgs. 3-4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05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CCP Course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Students can earn up to 30 hours per year, </a:t>
            </a:r>
            <a:r>
              <a:rPr lang="en-US" dirty="0" smtClean="0"/>
              <a:t>but no more than </a:t>
            </a:r>
            <a:r>
              <a:rPr lang="en-US" dirty="0"/>
              <a:t>120 hours total while in the program. </a:t>
            </a:r>
          </a:p>
          <a:p>
            <a:r>
              <a:rPr lang="en-US" sz="2000" dirty="0" smtClean="0"/>
              <a:t>The 30 hour threshold includes regular high school classes &amp; college classes. </a:t>
            </a:r>
          </a:p>
          <a:p>
            <a:pPr lvl="1"/>
            <a:r>
              <a:rPr lang="en-US" sz="1800" i="1" dirty="0" smtClean="0"/>
              <a:t>Regular high school credits are multiplied by 3 in the 30 hour calculation</a:t>
            </a:r>
          </a:p>
          <a:p>
            <a:r>
              <a:rPr lang="en-US" sz="2000" dirty="0" smtClean="0"/>
              <a:t>Example</a:t>
            </a:r>
            <a:r>
              <a:rPr lang="en-US" sz="2000" dirty="0"/>
              <a:t>: If a student is taking 4 </a:t>
            </a:r>
            <a:r>
              <a:rPr lang="en-US" sz="2000" dirty="0" smtClean="0"/>
              <a:t>regular high school credit courses </a:t>
            </a:r>
            <a:r>
              <a:rPr lang="en-US" sz="2000" dirty="0"/>
              <a:t>at Fort Loramie you would calculate as follows</a:t>
            </a:r>
          </a:p>
          <a:p>
            <a:pPr lvl="1"/>
            <a:r>
              <a:rPr lang="en-US" sz="1800" dirty="0"/>
              <a:t>30 – (# of High School credits x 3) = max # of eligible college semester hours </a:t>
            </a:r>
            <a:r>
              <a:rPr lang="en-US" sz="1800" dirty="0" smtClean="0"/>
              <a:t>a student may take that year</a:t>
            </a:r>
            <a:endParaRPr lang="en-US" sz="1800" dirty="0"/>
          </a:p>
          <a:p>
            <a:pPr lvl="1"/>
            <a:r>
              <a:rPr lang="en-US" sz="1800" dirty="0"/>
              <a:t>30 – (4 x 3) = 18 (student would be eligible to take up to 18 total semester hours of college credit that year)</a:t>
            </a:r>
          </a:p>
          <a:p>
            <a:r>
              <a:rPr lang="en-US" sz="2000" dirty="0" smtClean="0"/>
              <a:t>If a student exceeds 30 hours, the college will bill the student directly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14800" y="6248400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 CCP Handbook pg.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45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for CCP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3962400"/>
          </a:xfrm>
        </p:spPr>
        <p:txBody>
          <a:bodyPr>
            <a:normAutofit/>
          </a:bodyPr>
          <a:lstStyle/>
          <a:p>
            <a:r>
              <a:rPr lang="en-US" sz="2400" dirty="0"/>
              <a:t>Fort Loramie HS will require that students take at least </a:t>
            </a:r>
            <a:r>
              <a:rPr lang="en-US" sz="2400" b="1" dirty="0" smtClean="0"/>
              <a:t>5-7 </a:t>
            </a:r>
            <a:r>
              <a:rPr lang="en-US" sz="2400" b="1" dirty="0"/>
              <a:t>courses per semester </a:t>
            </a:r>
            <a:r>
              <a:rPr lang="en-US" sz="2400" dirty="0"/>
              <a:t>to maintain eligibility for sports and </a:t>
            </a:r>
            <a:r>
              <a:rPr lang="en-US" sz="2400" dirty="0" smtClean="0"/>
              <a:t>also to </a:t>
            </a:r>
            <a:r>
              <a:rPr lang="en-US" sz="2400" dirty="0"/>
              <a:t>maintain a full-time course schedule</a:t>
            </a:r>
          </a:p>
          <a:p>
            <a:pPr marL="411480" lvl="1" indent="0">
              <a:buNone/>
            </a:pPr>
            <a:endParaRPr lang="en-US" sz="2400" dirty="0"/>
          </a:p>
          <a:p>
            <a:r>
              <a:rPr lang="en-US" sz="2400" dirty="0" smtClean="0"/>
              <a:t>We currently have numerous CCP options built into our FLHS schedule for this year and we are working to get this accomplished for next year. </a:t>
            </a:r>
            <a:endParaRPr lang="en-US" i="1" dirty="0"/>
          </a:p>
          <a:p>
            <a:pPr lvl="1"/>
            <a:r>
              <a:rPr lang="en-US" i="1" dirty="0" smtClean="0"/>
              <a:t>See pages 8-9 in your CCP Handbook for the complete list.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6248400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 CCP Handbook pgs. 3, 8-9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1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504757"/>
              </p:ext>
            </p:extLst>
          </p:nvPr>
        </p:nvGraphicFramePr>
        <p:xfrm>
          <a:off x="1600202" y="3"/>
          <a:ext cx="5257797" cy="68579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5154">
                  <a:extLst>
                    <a:ext uri="{9D8B030D-6E8A-4147-A177-3AD203B41FA5}">
                      <a16:colId xmlns:a16="http://schemas.microsoft.com/office/drawing/2014/main" val="4034524208"/>
                    </a:ext>
                  </a:extLst>
                </a:gridCol>
                <a:gridCol w="1102642">
                  <a:extLst>
                    <a:ext uri="{9D8B030D-6E8A-4147-A177-3AD203B41FA5}">
                      <a16:colId xmlns:a16="http://schemas.microsoft.com/office/drawing/2014/main" val="678322873"/>
                    </a:ext>
                  </a:extLst>
                </a:gridCol>
                <a:gridCol w="961820">
                  <a:extLst>
                    <a:ext uri="{9D8B030D-6E8A-4147-A177-3AD203B41FA5}">
                      <a16:colId xmlns:a16="http://schemas.microsoft.com/office/drawing/2014/main" val="15350265"/>
                    </a:ext>
                  </a:extLst>
                </a:gridCol>
                <a:gridCol w="647502">
                  <a:extLst>
                    <a:ext uri="{9D8B030D-6E8A-4147-A177-3AD203B41FA5}">
                      <a16:colId xmlns:a16="http://schemas.microsoft.com/office/drawing/2014/main" val="2649205917"/>
                    </a:ext>
                  </a:extLst>
                </a:gridCol>
                <a:gridCol w="759792">
                  <a:extLst>
                    <a:ext uri="{9D8B030D-6E8A-4147-A177-3AD203B41FA5}">
                      <a16:colId xmlns:a16="http://schemas.microsoft.com/office/drawing/2014/main" val="3094576791"/>
                    </a:ext>
                  </a:extLst>
                </a:gridCol>
                <a:gridCol w="700887">
                  <a:extLst>
                    <a:ext uri="{9D8B030D-6E8A-4147-A177-3AD203B41FA5}">
                      <a16:colId xmlns:a16="http://schemas.microsoft.com/office/drawing/2014/main" val="540509240"/>
                    </a:ext>
                  </a:extLst>
                </a:gridCol>
              </a:tblGrid>
              <a:tr h="452793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CCP </a:t>
                      </a:r>
                      <a:r>
                        <a:rPr lang="en-US" sz="900" dirty="0">
                          <a:effectLst/>
                        </a:rPr>
                        <a:t>Courses Offered Through – Edison Community College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**To earn college credit for these courses, you must apply to Edison and take the Placement Test**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189709"/>
                  </a:ext>
                </a:extLst>
              </a:tr>
              <a:tr h="2766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Courses at FLHS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CCP Course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Teacher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Credit Amount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Semester Offered at FLHS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Suggested Grade Levels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extLst>
                  <a:ext uri="{0D108BD9-81ED-4DB2-BD59-A6C34878D82A}">
                    <a16:rowId xmlns:a16="http://schemas.microsoft.com/office/drawing/2014/main" val="1324345366"/>
                  </a:ext>
                </a:extLst>
              </a:tr>
              <a:tr h="2683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Psychology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PSY 121S – Introduction to  Psychology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Online-Edison Professor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3.0 credit hours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Fall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(1</a:t>
                      </a:r>
                      <a:r>
                        <a:rPr lang="en-US" sz="700" baseline="30000">
                          <a:effectLst/>
                        </a:rPr>
                        <a:t>st</a:t>
                      </a:r>
                      <a:r>
                        <a:rPr lang="en-US" sz="700">
                          <a:effectLst/>
                        </a:rPr>
                        <a:t> semester)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10, 11, 12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extLst>
                  <a:ext uri="{0D108BD9-81ED-4DB2-BD59-A6C34878D82A}">
                    <a16:rowId xmlns:a16="http://schemas.microsoft.com/office/drawing/2014/main" val="1425657557"/>
                  </a:ext>
                </a:extLst>
              </a:tr>
              <a:tr h="251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Sociology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SOC 121S – Introduction to Sociology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Online -Edison Professor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3.0 credit hours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Spring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(2</a:t>
                      </a:r>
                      <a:r>
                        <a:rPr lang="en-US" sz="700" baseline="30000">
                          <a:effectLst/>
                        </a:rPr>
                        <a:t>nd</a:t>
                      </a:r>
                      <a:r>
                        <a:rPr lang="en-US" sz="700">
                          <a:effectLst/>
                        </a:rPr>
                        <a:t> semester)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10, 11, 12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extLst>
                  <a:ext uri="{0D108BD9-81ED-4DB2-BD59-A6C34878D82A}">
                    <a16:rowId xmlns:a16="http://schemas.microsoft.com/office/drawing/2014/main" val="1615021722"/>
                  </a:ext>
                </a:extLst>
              </a:tr>
              <a:tr h="251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English 11  &amp; Honors English 11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ENG121S – Composition 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Mrs. Michelle Poeppelman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3.0 credit hours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Fall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(1</a:t>
                      </a:r>
                      <a:r>
                        <a:rPr lang="en-US" sz="700" baseline="30000">
                          <a:effectLst/>
                        </a:rPr>
                        <a:t>st</a:t>
                      </a:r>
                      <a:r>
                        <a:rPr lang="en-US" sz="700">
                          <a:effectLst/>
                        </a:rPr>
                        <a:t> semester)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extLst>
                  <a:ext uri="{0D108BD9-81ED-4DB2-BD59-A6C34878D82A}">
                    <a16:rowId xmlns:a16="http://schemas.microsoft.com/office/drawing/2014/main" val="884726228"/>
                  </a:ext>
                </a:extLst>
              </a:tr>
              <a:tr h="251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English 11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ENG221S – American Literature 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Mrs. Michelle Poeppelman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3.0 credit hours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Spring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(2</a:t>
                      </a:r>
                      <a:r>
                        <a:rPr lang="en-US" sz="700" baseline="30000">
                          <a:effectLst/>
                        </a:rPr>
                        <a:t>nd</a:t>
                      </a:r>
                      <a:r>
                        <a:rPr lang="en-US" sz="700">
                          <a:effectLst/>
                        </a:rPr>
                        <a:t> semester)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extLst>
                  <a:ext uri="{0D108BD9-81ED-4DB2-BD59-A6C34878D82A}">
                    <a16:rowId xmlns:a16="http://schemas.microsoft.com/office/drawing/2014/main" val="1391010898"/>
                  </a:ext>
                </a:extLst>
              </a:tr>
              <a:tr h="251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Honors English 11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ENG205S  – Great Books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Mrs. Michelle Poeppelman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3.0 credit hours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Spring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(2</a:t>
                      </a:r>
                      <a:r>
                        <a:rPr lang="en-US" sz="700" baseline="30000">
                          <a:effectLst/>
                        </a:rPr>
                        <a:t>nd</a:t>
                      </a:r>
                      <a:r>
                        <a:rPr lang="en-US" sz="700">
                          <a:effectLst/>
                        </a:rPr>
                        <a:t> semester)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extLst>
                  <a:ext uri="{0D108BD9-81ED-4DB2-BD59-A6C34878D82A}">
                    <a16:rowId xmlns:a16="http://schemas.microsoft.com/office/drawing/2014/main" val="1407061566"/>
                  </a:ext>
                </a:extLst>
              </a:tr>
              <a:tr h="251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English 12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ENG122S – Composition II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Mrs. Michelle Poeppelman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3.0 credit hours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Fall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(1</a:t>
                      </a:r>
                      <a:r>
                        <a:rPr lang="en-US" sz="700" baseline="30000">
                          <a:effectLst/>
                        </a:rPr>
                        <a:t>st</a:t>
                      </a:r>
                      <a:r>
                        <a:rPr lang="en-US" sz="700">
                          <a:effectLst/>
                        </a:rPr>
                        <a:t> semester)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extLst>
                  <a:ext uri="{0D108BD9-81ED-4DB2-BD59-A6C34878D82A}">
                    <a16:rowId xmlns:a16="http://schemas.microsoft.com/office/drawing/2014/main" val="878973820"/>
                  </a:ext>
                </a:extLst>
              </a:tr>
              <a:tr h="251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English 12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COM121S – Fundamentals of Communication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Mrs. Michelle Poeppelman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3.0 credit hours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Spring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(2</a:t>
                      </a:r>
                      <a:r>
                        <a:rPr lang="en-US" sz="700" baseline="30000">
                          <a:effectLst/>
                        </a:rPr>
                        <a:t>nd</a:t>
                      </a:r>
                      <a:r>
                        <a:rPr lang="en-US" sz="700">
                          <a:effectLst/>
                        </a:rPr>
                        <a:t> semester)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extLst>
                  <a:ext uri="{0D108BD9-81ED-4DB2-BD59-A6C34878D82A}">
                    <a16:rowId xmlns:a16="http://schemas.microsoft.com/office/drawing/2014/main" val="3315172253"/>
                  </a:ext>
                </a:extLst>
              </a:tr>
              <a:tr h="251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American Government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PLS121S – American National Government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Mr. Dennis Prenger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3.0 credit hours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Fall &amp; Spring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11, 12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extLst>
                  <a:ext uri="{0D108BD9-81ED-4DB2-BD59-A6C34878D82A}">
                    <a16:rowId xmlns:a16="http://schemas.microsoft.com/office/drawing/2014/main" val="2912265413"/>
                  </a:ext>
                </a:extLst>
              </a:tr>
              <a:tr h="251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Advanced American History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HST121S – History of the United States 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Mr. Dennis Prenger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3.0 credit hours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Semester TBD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10, 11, 12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extLst>
                  <a:ext uri="{0D108BD9-81ED-4DB2-BD59-A6C34878D82A}">
                    <a16:rowId xmlns:a16="http://schemas.microsoft.com/office/drawing/2014/main" val="1566200037"/>
                  </a:ext>
                </a:extLst>
              </a:tr>
              <a:tr h="251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Western Civilization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HST126S – Western Civilization Since 1715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Mr. Dennis Prenger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3.0 credit hours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Semester TBD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10, 11, 12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extLst>
                  <a:ext uri="{0D108BD9-81ED-4DB2-BD59-A6C34878D82A}">
                    <a16:rowId xmlns:a16="http://schemas.microsoft.com/office/drawing/2014/main" val="2795278256"/>
                  </a:ext>
                </a:extLst>
              </a:tr>
              <a:tr h="251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Advanced Algebra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MTH122S – College Algebra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Mrs. Julie Goldschmidt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3.0 credit hours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Year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11, 12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extLst>
                  <a:ext uri="{0D108BD9-81ED-4DB2-BD59-A6C34878D82A}">
                    <a16:rowId xmlns:a16="http://schemas.microsoft.com/office/drawing/2014/main" val="868867790"/>
                  </a:ext>
                </a:extLst>
              </a:tr>
              <a:tr h="251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Pre-Calculus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MTH128S – Precalculus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Mrs. Julie Goldschmidt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5.0 credit hours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Year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11, 12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extLst>
                  <a:ext uri="{0D108BD9-81ED-4DB2-BD59-A6C34878D82A}">
                    <a16:rowId xmlns:a16="http://schemas.microsoft.com/office/drawing/2014/main" val="1229567116"/>
                  </a:ext>
                </a:extLst>
              </a:tr>
              <a:tr h="2683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Chemistry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CHM121S – General Chemistry 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Mrs. Laura Schmitmeyer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5.0 credit hours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Year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11, 12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extLst>
                  <a:ext uri="{0D108BD9-81ED-4DB2-BD59-A6C34878D82A}">
                    <a16:rowId xmlns:a16="http://schemas.microsoft.com/office/drawing/2014/main" val="804800918"/>
                  </a:ext>
                </a:extLst>
              </a:tr>
              <a:tr h="25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Physics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PHY121S – College Physics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Mrs. Laura Schmitmeyer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5.0 credit hours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Year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extLst>
                  <a:ext uri="{0D108BD9-81ED-4DB2-BD59-A6C34878D82A}">
                    <a16:rowId xmlns:a16="http://schemas.microsoft.com/office/drawing/2014/main" val="2936887444"/>
                  </a:ext>
                </a:extLst>
              </a:tr>
              <a:tr h="251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Anatomy &amp; Physiology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BIO125S – Anatomy &amp; Physiology 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Mrs. Laura Schmitmeyer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4.0 credit hours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Year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11, 12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extLst>
                  <a:ext uri="{0D108BD9-81ED-4DB2-BD59-A6C34878D82A}">
                    <a16:rowId xmlns:a16="http://schemas.microsoft.com/office/drawing/2014/main" val="3355842694"/>
                  </a:ext>
                </a:extLst>
              </a:tr>
              <a:tr h="251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Advanced Biology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BIO122S – Animals, Plants &amp; Ecology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Mrs. Laura Schmitmeyer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4.0 credit hours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Year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11, 12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extLst>
                  <a:ext uri="{0D108BD9-81ED-4DB2-BD59-A6C34878D82A}">
                    <a16:rowId xmlns:a16="http://schemas.microsoft.com/office/drawing/2014/main" val="1179451495"/>
                  </a:ext>
                </a:extLst>
              </a:tr>
              <a:tr h="251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Spanish III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SPN122S  – Beginning Spanish II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Mrs. Lora Vallandingham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3.0 credit hours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Year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extLst>
                  <a:ext uri="{0D108BD9-81ED-4DB2-BD59-A6C34878D82A}">
                    <a16:rowId xmlns:a16="http://schemas.microsoft.com/office/drawing/2014/main" val="3397170685"/>
                  </a:ext>
                </a:extLst>
              </a:tr>
              <a:tr h="251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Spanish IV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SPN221S  – Intermediate Spanish 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Mrs. Lora Vallandingham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3.0 credit hours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Year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extLst>
                  <a:ext uri="{0D108BD9-81ED-4DB2-BD59-A6C34878D82A}">
                    <a16:rowId xmlns:a16="http://schemas.microsoft.com/office/drawing/2014/main" val="3600307491"/>
                  </a:ext>
                </a:extLst>
              </a:tr>
              <a:tr h="251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Accounting 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ACC121S – Introduction to Financial Accounting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Mr. Ryan Goldschmidt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4.0 credit hours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Year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10, 11, 12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extLst>
                  <a:ext uri="{0D108BD9-81ED-4DB2-BD59-A6C34878D82A}">
                    <a16:rowId xmlns:a16="http://schemas.microsoft.com/office/drawing/2014/main" val="1365579141"/>
                  </a:ext>
                </a:extLst>
              </a:tr>
              <a:tr h="251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Accounting II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ACC122S – Introduction to Managerial Accounting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Mr. Ryan Goldschmidt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4.0 credit hours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Year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11, 12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extLst>
                  <a:ext uri="{0D108BD9-81ED-4DB2-BD59-A6C34878D82A}">
                    <a16:rowId xmlns:a16="http://schemas.microsoft.com/office/drawing/2014/main" val="905134530"/>
                  </a:ext>
                </a:extLst>
              </a:tr>
              <a:tr h="251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Business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BUS110S – Introduction to Business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Mr. Ryan Goldschmidt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3.0 credit hours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Year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11, 12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extLst>
                  <a:ext uri="{0D108BD9-81ED-4DB2-BD59-A6C34878D82A}">
                    <a16:rowId xmlns:a16="http://schemas.microsoft.com/office/drawing/2014/main" val="965125085"/>
                  </a:ext>
                </a:extLst>
              </a:tr>
              <a:tr h="251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Computer Concepts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CIS110S – Computer Concepts &amp; Applications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Mr. Ryan Goldschmidt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3.0 credit hours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Semester TBD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10, 11, 12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extLst>
                  <a:ext uri="{0D108BD9-81ED-4DB2-BD59-A6C34878D82A}">
                    <a16:rowId xmlns:a16="http://schemas.microsoft.com/office/drawing/2014/main" val="409104169"/>
                  </a:ext>
                </a:extLst>
              </a:tr>
              <a:tr h="301861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CCP Courses Offered Through – Rhodes State Community College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**To earn college credit for these courses, you must apply to Rhodes State and take the Placement Test**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168742"/>
                  </a:ext>
                </a:extLst>
              </a:tr>
              <a:tr h="251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Child Development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EDU1050 – Introduction to Child Development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Ms. Tricia Alexander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3.0 credit hours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Semester TBD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10, 11, 12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23" marR="37023" marT="0" marB="0" anchor="ctr"/>
                </a:tc>
                <a:extLst>
                  <a:ext uri="{0D108BD9-81ED-4DB2-BD59-A6C34878D82A}">
                    <a16:rowId xmlns:a16="http://schemas.microsoft.com/office/drawing/2014/main" val="3059547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54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for CCP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620000" cy="3962400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Scheduling Conflicts:</a:t>
            </a:r>
          </a:p>
          <a:p>
            <a:pPr lvl="1"/>
            <a:r>
              <a:rPr lang="en-US" sz="2400" dirty="0"/>
              <a:t>The Fort Loramie HS Schedule takes precedence over courses delivered at a college/university</a:t>
            </a:r>
          </a:p>
          <a:p>
            <a:pPr lvl="1"/>
            <a:r>
              <a:rPr lang="en-US" sz="2400" dirty="0"/>
              <a:t>Students may not have room in their schedule to take all desired </a:t>
            </a:r>
            <a:r>
              <a:rPr lang="en-US" sz="2400" dirty="0" smtClean="0"/>
              <a:t>coursework</a:t>
            </a:r>
          </a:p>
          <a:p>
            <a:pPr lvl="1"/>
            <a:r>
              <a:rPr lang="en-US" sz="2400" dirty="0" smtClean="0"/>
              <a:t>College course may be full</a:t>
            </a:r>
            <a:endParaRPr lang="en-US" sz="2400" dirty="0"/>
          </a:p>
          <a:p>
            <a:pPr lvl="1"/>
            <a:r>
              <a:rPr lang="en-US" sz="2400" dirty="0"/>
              <a:t>Mrs. Francis will work with students to appropriately fill their schedule but know that sometimes conflicts do arise and students must make a choice between </a:t>
            </a:r>
            <a:r>
              <a:rPr lang="en-US" sz="2400" dirty="0" smtClean="0"/>
              <a:t>courses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6248400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 CCP Handbook pg.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75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1873</TotalTime>
  <Words>2120</Words>
  <Application>Microsoft Office PowerPoint</Application>
  <PresentationFormat>On-screen Show (4:3)</PresentationFormat>
  <Paragraphs>315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Cambria</vt:lpstr>
      <vt:lpstr>Times New Roman</vt:lpstr>
      <vt:lpstr>Adjacency</vt:lpstr>
      <vt:lpstr>College Credit Plus and Advanced Placement</vt:lpstr>
      <vt:lpstr>What is College Credit Plus?</vt:lpstr>
      <vt:lpstr>Student Participation in CCP</vt:lpstr>
      <vt:lpstr>Student Participation in CCP</vt:lpstr>
      <vt:lpstr>CCP Course Selection</vt:lpstr>
      <vt:lpstr>CCP Course Selection</vt:lpstr>
      <vt:lpstr>Scheduling for CCP Courses</vt:lpstr>
      <vt:lpstr>PowerPoint Presentation</vt:lpstr>
      <vt:lpstr>Scheduling for CCP Courses</vt:lpstr>
      <vt:lpstr>Scheduling for CCP Courses</vt:lpstr>
      <vt:lpstr>CCP Grades</vt:lpstr>
      <vt:lpstr>Potential CCP Fees and Costs</vt:lpstr>
      <vt:lpstr>Potential Benefits &amp; Risks of CCP</vt:lpstr>
      <vt:lpstr>CCP Academic Probation/Dismissal</vt:lpstr>
      <vt:lpstr>Next Steps</vt:lpstr>
      <vt:lpstr>What is Advanced Placement?</vt:lpstr>
      <vt:lpstr>What is the difference between AP &amp; CCP?</vt:lpstr>
      <vt:lpstr>AP Classes at Fort Loramie</vt:lpstr>
      <vt:lpstr>AP Deadlines &amp; AP Agreement</vt:lpstr>
      <vt:lpstr>Questions?</vt:lpstr>
    </vt:vector>
  </TitlesOfParts>
  <Company>Fort Loramie Local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Credit Plus and Advanced Placement</dc:title>
  <dc:creator>Francis, Katie</dc:creator>
  <cp:lastModifiedBy>Francis, Katie</cp:lastModifiedBy>
  <cp:revision>59</cp:revision>
  <cp:lastPrinted>2023-01-31T17:29:28Z</cp:lastPrinted>
  <dcterms:created xsi:type="dcterms:W3CDTF">2016-02-18T15:31:55Z</dcterms:created>
  <dcterms:modified xsi:type="dcterms:W3CDTF">2024-01-29T15:26:41Z</dcterms:modified>
</cp:coreProperties>
</file>